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26DA"/>
    <a:srgbClr val="C17A9A"/>
    <a:srgbClr val="C6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D184-BDE7-4116-A5B4-583F37600B3E}" type="datetimeFigureOut">
              <a:rPr lang="vi-VN" smtClean="0"/>
              <a:t>18/07/2021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46A63-0581-4D5F-8286-D4F0EABA46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137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552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242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4082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951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037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861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552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442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218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3932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09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9524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46A63-0581-4D5F-8286-D4F0EABA46BD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28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D701-2631-4CFE-B206-B1A057F5F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2D119-2E47-4A24-A308-CCDB78F1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1C68B-4AA6-4779-B59D-8148D3C4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2F22A-9F10-4EF8-AFF8-B54178DBBFD5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606C-9378-4794-B8CD-5AD7869A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D8F85-4B50-47C1-A233-35816D14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7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97DA-105B-4884-A860-7E318308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20208-711E-459E-8F7F-2245F3773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C8321-5BB0-459F-8B42-68130FE4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018F-1A85-4FA4-BDD8-4DC556317112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0A0B7-7EC4-43ED-B57D-F1B4F9E6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2967-E13B-4B02-B746-D86EE9DB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788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47363-B8AB-490A-8000-D4411109F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37C68-8399-43A1-94DB-763C3FB91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2E57-175F-431E-BA6C-D22FD940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4783F-C433-4E5A-8491-FA7C16E19B6C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6B5B-94C2-464B-B688-CC9B397B4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7B4A-0923-49B4-A005-061B2629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092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A903-7D59-48FC-B5D9-9EE85B46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DA9C-AC93-4B6F-8ABF-10952EB86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D7D31-ED92-4344-96B2-8F1B9776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22F3-A3A2-4639-BFEE-7F7332AD1801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61745-98B3-4ACD-94B0-C5D4A411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7FE99-058F-445C-AE2F-6FAC2398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606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7258-89AC-49A2-9172-07189DA1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CC50A-22F7-42A2-83F9-4704D719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4736-A4C4-4A6B-964A-993C6D78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6EB5-647D-41BF-BF32-9F351ABF0082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CF7AE-AFA8-4B19-98A6-6583ED27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4BE5-C288-4754-B072-F9103760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430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544C-7C4B-4F3E-B844-7169C306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A163A-9D4A-4450-9707-4B7DEA56E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224A-211E-465D-9EE4-0432753CA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AB9F3-F4B9-44FC-8C65-583391F0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10AE-6198-4D89-8096-10A517B162A2}" type="datetime1">
              <a:rPr lang="vi-VN" smtClean="0"/>
              <a:t>18/07/2021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8EA6-F4CF-4C96-AC08-E2400CDE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C0AA1-6CAD-4F13-ADC7-29451499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503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31D9-FBF3-4900-84BC-2F2DF3D9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CCEE-E8E9-4834-B920-7B7877C9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B3198-0849-4CB4-8728-772BF3609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0E6F9-1D7D-46E4-B906-C7B63D7A6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6353E-A452-4A91-A577-84EA6D90C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1E69E-CCA9-4F08-B53C-08941F02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9EBDF-E832-485A-ADF8-57FDCB8C4457}" type="datetime1">
              <a:rPr lang="vi-VN" smtClean="0"/>
              <a:t>18/07/2021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650AA-FD47-4B15-8A39-458BC2F6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0B262-A5D1-4A56-ACF6-BECBFEE3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524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3509-D547-4698-B056-6B040C0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16D4B-6771-45A3-A298-0246EE6B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BE74-6CEC-4E58-9F45-7C5C49276253}" type="datetime1">
              <a:rPr lang="vi-VN" smtClean="0"/>
              <a:t>18/07/2021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E432C-87CC-4EE7-BE1B-AAF4D26E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BFC1E-A18D-49CD-B933-895F23DA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533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B6826-8CEA-422A-9222-28A09772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9F0E-5B47-4CED-8379-84A6FB6F171F}" type="datetime1">
              <a:rPr lang="vi-VN" smtClean="0"/>
              <a:t>18/07/2021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159A2-D64F-4502-BD04-345C36C3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D929B-3E67-4F3A-BFCA-6BCBDC07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469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CA2A-94D9-4458-B70D-650C580D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BCC9-2240-4424-AEA0-F1FFA0BB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8C199-64C5-45C2-BD72-D8E55B71C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30B4A-AD24-4583-8BB0-F8BC9C9E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CC67B-92CE-435A-88C7-6351FCE38807}" type="datetime1">
              <a:rPr lang="vi-VN" smtClean="0"/>
              <a:t>18/07/2021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B1C4-AAE2-41F9-8848-F1344CF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4F78B-18F6-4E52-8675-76CCB297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421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1E67-7672-4F77-9013-8B393E43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47284-D152-4E1F-BC7B-387B29928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9F1A-8658-4264-90FD-8DFB37623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D8C6E-B602-4984-9C0F-0DF8C17D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06C5-2397-4EC5-B3D6-2DB0C30DCDA9}" type="datetime1">
              <a:rPr lang="vi-VN" smtClean="0"/>
              <a:t>18/07/2021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7CBC8-BCEE-42E0-8CA6-569F7FA7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D364D-C4B7-4779-9A09-87242C6A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48969-921B-46D6-9B33-BB6F73FE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E3534-F120-43A5-B5A3-D51D2AA4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236C-5DC9-496D-92F9-64EAFDE65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F028C-66A6-40AF-9E81-2F670A3C0556}" type="datetime1">
              <a:rPr lang="vi-VN" smtClean="0"/>
              <a:t>18/07/2021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D48EF-5D84-4E4E-B680-CA905CB7C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E3985-DC1D-4AB0-AF66-934559BB2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0D0E4-388F-40AD-90C7-82B5E175F4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84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eowmeowmeowmeowmeow/gtsrb-german-traffic-sign" TargetMode="External"/><Relationship Id="rId7" Type="http://schemas.openxmlformats.org/officeDocument/2006/relationships/hyperlink" Target="https://ieeexplore.ieee.org/author/3728151860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uthor/37712701700" TargetMode="External"/><Relationship Id="rId5" Type="http://schemas.openxmlformats.org/officeDocument/2006/relationships/hyperlink" Target="https://ieeexplore.ieee.org/author/37706824700" TargetMode="External"/><Relationship Id="rId4" Type="http://schemas.openxmlformats.org/officeDocument/2006/relationships/hyperlink" Target="https://ieeexplore.ieee.org/author/3852117030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!!Rectangle">
            <a:extLst>
              <a:ext uri="{FF2B5EF4-FFF2-40B4-BE49-F238E27FC236}">
                <a16:creationId xmlns:a16="http://schemas.microsoft.com/office/drawing/2014/main" id="{31CE1D92-82C7-48EC-8ED8-EF64D7D8A02E}"/>
              </a:ext>
            </a:extLst>
          </p:cNvPr>
          <p:cNvGrpSpPr/>
          <p:nvPr/>
        </p:nvGrpSpPr>
        <p:grpSpPr>
          <a:xfrm>
            <a:off x="307775" y="261437"/>
            <a:ext cx="11576450" cy="6335126"/>
            <a:chOff x="307775" y="261437"/>
            <a:chExt cx="11576450" cy="63351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910EC4-64A1-46BB-A3CE-4663DCE398A7}"/>
                </a:ext>
              </a:extLst>
            </p:cNvPr>
            <p:cNvSpPr/>
            <p:nvPr/>
          </p:nvSpPr>
          <p:spPr>
            <a:xfrm>
              <a:off x="307775" y="261437"/>
              <a:ext cx="11576450" cy="63351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picture containing text, outdoor, sign, tree&#10;&#10;Description automatically generated">
              <a:extLst>
                <a:ext uri="{FF2B5EF4-FFF2-40B4-BE49-F238E27FC236}">
                  <a16:creationId xmlns:a16="http://schemas.microsoft.com/office/drawing/2014/main" id="{F51DAB69-E0CC-469B-89C3-1C1E829CD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2" b="11834"/>
            <a:stretch/>
          </p:blipFill>
          <p:spPr>
            <a:xfrm>
              <a:off x="307775" y="261437"/>
              <a:ext cx="11576450" cy="633512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EEECB8-BB95-4422-907A-FD301FC513FC}"/>
                </a:ext>
              </a:extLst>
            </p:cNvPr>
            <p:cNvSpPr/>
            <p:nvPr/>
          </p:nvSpPr>
          <p:spPr>
            <a:xfrm>
              <a:off x="307775" y="261437"/>
              <a:ext cx="11576450" cy="6335126"/>
            </a:xfrm>
            <a:prstGeom prst="rect">
              <a:avLst/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710D5A-FFA6-4280-8BC2-A35948830DF7}"/>
              </a:ext>
            </a:extLst>
          </p:cNvPr>
          <p:cNvSpPr txBox="1"/>
          <p:nvPr/>
        </p:nvSpPr>
        <p:spPr>
          <a:xfrm>
            <a:off x="3771901" y="552450"/>
            <a:ext cx="464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PROJECT CUỐI KHÓA</a:t>
            </a:r>
            <a:endParaRPr lang="vi-VN" sz="3200" b="1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8F625-E667-4FA0-9496-72B5D3A6AFEC}"/>
              </a:ext>
            </a:extLst>
          </p:cNvPr>
          <p:cNvSpPr txBox="1"/>
          <p:nvPr/>
        </p:nvSpPr>
        <p:spPr>
          <a:xfrm>
            <a:off x="904875" y="4772538"/>
            <a:ext cx="440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GVHD: Nguyễn Khánh Lợi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9795B-9039-49F3-B5FD-8805FBCBCF7D}"/>
              </a:ext>
            </a:extLst>
          </p:cNvPr>
          <p:cNvSpPr txBox="1"/>
          <p:nvPr/>
        </p:nvSpPr>
        <p:spPr>
          <a:xfrm>
            <a:off x="6886577" y="4772538"/>
            <a:ext cx="440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Sinh Viên: Phạm Đức Thể</a:t>
            </a:r>
            <a:endParaRPr lang="vi-V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!!TextBox 20">
            <a:extLst>
              <a:ext uri="{FF2B5EF4-FFF2-40B4-BE49-F238E27FC236}">
                <a16:creationId xmlns:a16="http://schemas.microsoft.com/office/drawing/2014/main" id="{5CA5AB9D-1563-43A8-82EB-DAA8A14A4952}"/>
              </a:ext>
            </a:extLst>
          </p:cNvPr>
          <p:cNvSpPr txBox="1"/>
          <p:nvPr/>
        </p:nvSpPr>
        <p:spPr>
          <a:xfrm>
            <a:off x="1933582" y="2570161"/>
            <a:ext cx="8327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332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SIGN RECOGNITION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175BC-815D-419B-A569-824F1F368A9E}"/>
              </a:ext>
            </a:extLst>
          </p:cNvPr>
          <p:cNvSpPr txBox="1"/>
          <p:nvPr/>
        </p:nvSpPr>
        <p:spPr>
          <a:xfrm>
            <a:off x="4712676" y="1131450"/>
            <a:ext cx="276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PYTHON &amp; ML 02</a:t>
            </a:r>
            <a:endParaRPr lang="vi-VN" sz="2400" b="1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9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3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vs Loss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7" y="2096654"/>
            <a:ext cx="3177309" cy="83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4D6E2B-6E69-4530-B097-12A7CD8D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45" y="2422746"/>
            <a:ext cx="4776288" cy="3531405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86C1B-4AED-49F6-9C54-A72654F16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422747"/>
            <a:ext cx="4903317" cy="3531405"/>
          </a:xfrm>
          <a:prstGeom prst="rect">
            <a:avLst/>
          </a:prstGeom>
        </p:spPr>
      </p:pic>
      <p:sp>
        <p:nvSpPr>
          <p:cNvPr id="12" name="!!TextBox 11">
            <a:extLst>
              <a:ext uri="{FF2B5EF4-FFF2-40B4-BE49-F238E27FC236}">
                <a16:creationId xmlns:a16="http://schemas.microsoft.com/office/drawing/2014/main" id="{CD20ADFB-0248-4709-B08E-425BF48289C6}"/>
              </a:ext>
            </a:extLst>
          </p:cNvPr>
          <p:cNvSpPr txBox="1"/>
          <p:nvPr/>
        </p:nvSpPr>
        <p:spPr>
          <a:xfrm>
            <a:off x="2227331" y="5943082"/>
            <a:ext cx="18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rgbClr val="00B050"/>
                </a:solidFill>
              </a:rPr>
              <a:t>Accuracy &gt; 99%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2D916-9C25-4B38-BD98-9AE532A0E9DC}"/>
              </a:ext>
            </a:extLst>
          </p:cNvPr>
          <p:cNvSpPr txBox="1"/>
          <p:nvPr/>
        </p:nvSpPr>
        <p:spPr>
          <a:xfrm>
            <a:off x="8354273" y="5940978"/>
            <a:ext cx="138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rgbClr val="00B050"/>
                </a:solidFill>
              </a:rPr>
              <a:t>Loss &lt; 0.03</a:t>
            </a:r>
          </a:p>
        </p:txBody>
      </p:sp>
    </p:spTree>
    <p:extLst>
      <p:ext uri="{BB962C8B-B14F-4D97-AF65-F5344CB8AC3E}">
        <p14:creationId xmlns:p14="http://schemas.microsoft.com/office/powerpoint/2010/main" val="188975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508647" y="1196902"/>
            <a:ext cx="216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trên </a:t>
            </a:r>
          </a:p>
          <a:p>
            <a:r>
              <a:rPr 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Test</a:t>
            </a:r>
            <a:endParaRPr lang="vi-VN" sz="28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968E8-5F31-4A99-9CA5-0E0577DBEFE5}"/>
              </a:ext>
            </a:extLst>
          </p:cNvPr>
          <p:cNvSpPr txBox="1"/>
          <p:nvPr/>
        </p:nvSpPr>
        <p:spPr>
          <a:xfrm>
            <a:off x="508648" y="2362200"/>
            <a:ext cx="1920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class bị dự đoán nhầm nhiều nhất:</a:t>
            </a:r>
            <a:endParaRPr lang="vi-VN" sz="20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!!Picture" descr="Chart, scatter chart&#10;&#10;Description automatically generated">
            <a:extLst>
              <a:ext uri="{FF2B5EF4-FFF2-40B4-BE49-F238E27FC236}">
                <a16:creationId xmlns:a16="http://schemas.microsoft.com/office/drawing/2014/main" id="{6EA514EA-D6B7-4DBB-860E-00017451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47" y="1196902"/>
            <a:ext cx="9335078" cy="5275955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54C44AF-52F9-4547-98D3-7FFFF9741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11643"/>
              </p:ext>
            </p:extLst>
          </p:nvPr>
        </p:nvGraphicFramePr>
        <p:xfrm>
          <a:off x="380999" y="3572471"/>
          <a:ext cx="216814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074">
                  <a:extLst>
                    <a:ext uri="{9D8B030D-6E8A-4147-A177-3AD203B41FA5}">
                      <a16:colId xmlns:a16="http://schemas.microsoft.com/office/drawing/2014/main" val="3442895501"/>
                    </a:ext>
                  </a:extLst>
                </a:gridCol>
                <a:gridCol w="1084074">
                  <a:extLst>
                    <a:ext uri="{9D8B030D-6E8A-4147-A177-3AD203B41FA5}">
                      <a16:colId xmlns:a16="http://schemas.microsoft.com/office/drawing/2014/main" val="742224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5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54/450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5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49/690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8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47/450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0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vi-V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21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91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6" y="1520405"/>
            <a:ext cx="3953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trên tập Test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7" y="2096654"/>
            <a:ext cx="3768437" cy="83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!!Picture" descr="Graphical user interface&#10;&#10;Description automatically generated">
            <a:extLst>
              <a:ext uri="{FF2B5EF4-FFF2-40B4-BE49-F238E27FC236}">
                <a16:creationId xmlns:a16="http://schemas.microsoft.com/office/drawing/2014/main" id="{7DF6A028-6B62-41AC-AD0A-93CA5ACC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37" y="1254347"/>
            <a:ext cx="5384303" cy="5360688"/>
          </a:xfrm>
          <a:prstGeom prst="rect">
            <a:avLst/>
          </a:prstGeom>
        </p:spPr>
      </p:pic>
      <p:sp>
        <p:nvSpPr>
          <p:cNvPr id="12" name="!!TextBox 11">
            <a:extLst>
              <a:ext uri="{FF2B5EF4-FFF2-40B4-BE49-F238E27FC236}">
                <a16:creationId xmlns:a16="http://schemas.microsoft.com/office/drawing/2014/main" id="{10355DBB-7FF6-4165-8BBE-46402D6B0686}"/>
              </a:ext>
            </a:extLst>
          </p:cNvPr>
          <p:cNvSpPr txBox="1"/>
          <p:nvPr/>
        </p:nvSpPr>
        <p:spPr>
          <a:xfrm>
            <a:off x="1376138" y="2335074"/>
            <a:ext cx="22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rgbClr val="00B050"/>
                </a:solidFill>
              </a:rPr>
              <a:t>Accuracy &gt; 94%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26212-CA4D-4145-9953-85631582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25" y="2866303"/>
            <a:ext cx="26765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886023" y="506201"/>
            <a:ext cx="2429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Kết luận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7175C-AAB8-44AE-B85D-3678D2AE7A6A}"/>
              </a:ext>
            </a:extLst>
          </p:cNvPr>
          <p:cNvSpPr txBox="1"/>
          <p:nvPr/>
        </p:nvSpPr>
        <p:spPr>
          <a:xfrm>
            <a:off x="1320800" y="2466054"/>
            <a:ext cx="10123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đạt được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Accuracy_Train &gt; 99%, Accuracy_Test &gt; 94%.</a:t>
            </a:r>
          </a:p>
          <a:p>
            <a:pPr algn="just"/>
            <a:endParaRPr lang="en-US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 đoán tốt kể cả những hình ảnh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thiếu sáng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mờ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che khuất.</a:t>
            </a:r>
            <a:endParaRPr lang="vi-VN" sz="2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vi-VN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!!TextBox 37">
            <a:extLst>
              <a:ext uri="{FF2B5EF4-FFF2-40B4-BE49-F238E27FC236}">
                <a16:creationId xmlns:a16="http://schemas.microsoft.com/office/drawing/2014/main" id="{D82236E7-1FA9-4880-AB53-6B1B78AD5929}"/>
              </a:ext>
            </a:extLst>
          </p:cNvPr>
          <p:cNvSpPr txBox="1"/>
          <p:nvPr/>
        </p:nvSpPr>
        <p:spPr>
          <a:xfrm>
            <a:off x="720436" y="1520405"/>
            <a:ext cx="1690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1EB31-5F4B-40C7-8C28-D3B06A3CF91A}"/>
              </a:ext>
            </a:extLst>
          </p:cNvPr>
          <p:cNvSpPr/>
          <p:nvPr/>
        </p:nvSpPr>
        <p:spPr>
          <a:xfrm>
            <a:off x="794327" y="2096654"/>
            <a:ext cx="1542473" cy="8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6BB79-979B-4B34-ACA6-B57B2DFFF771}"/>
              </a:ext>
            </a:extLst>
          </p:cNvPr>
          <p:cNvSpPr txBox="1"/>
          <p:nvPr/>
        </p:nvSpPr>
        <p:spPr>
          <a:xfrm>
            <a:off x="1325416" y="4825946"/>
            <a:ext cx="10123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hiểu về các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CNN 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 như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R-CNN, ResNet, ….</a:t>
            </a:r>
          </a:p>
          <a:p>
            <a:pPr algn="just"/>
            <a:endParaRPr lang="en-US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 thấp phát triển bộ dữ liệu để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diện các biển báo ở Việt Nam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vi-VN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!!TextBox 37">
            <a:extLst>
              <a:ext uri="{FF2B5EF4-FFF2-40B4-BE49-F238E27FC236}">
                <a16:creationId xmlns:a16="http://schemas.microsoft.com/office/drawing/2014/main" id="{D61791F0-6DDA-4E8D-9545-C19446218C11}"/>
              </a:ext>
            </a:extLst>
          </p:cNvPr>
          <p:cNvSpPr txBox="1"/>
          <p:nvPr/>
        </p:nvSpPr>
        <p:spPr>
          <a:xfrm>
            <a:off x="725052" y="3880297"/>
            <a:ext cx="3274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E4A0A-1280-4596-933E-06DC09559538}"/>
              </a:ext>
            </a:extLst>
          </p:cNvPr>
          <p:cNvSpPr/>
          <p:nvPr/>
        </p:nvSpPr>
        <p:spPr>
          <a:xfrm>
            <a:off x="798943" y="4456546"/>
            <a:ext cx="3200402" cy="8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403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8541D200-6CE0-4B43-B9C0-1F474B9C8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5" y="242965"/>
            <a:ext cx="11576450" cy="63351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12EE-5855-4463-ADE6-8ED246E1DB7F}"/>
              </a:ext>
            </a:extLst>
          </p:cNvPr>
          <p:cNvSpPr txBox="1"/>
          <p:nvPr/>
        </p:nvSpPr>
        <p:spPr>
          <a:xfrm>
            <a:off x="1025236" y="665018"/>
            <a:ext cx="1014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ơn Thầy và các bạn đã quan tâm theo dõi!</a:t>
            </a:r>
            <a:endParaRPr lang="vi-VN" sz="36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06C22-6038-4319-A2E2-60AB57431FE5}"/>
              </a:ext>
            </a:extLst>
          </p:cNvPr>
          <p:cNvSpPr txBox="1"/>
          <p:nvPr/>
        </p:nvSpPr>
        <p:spPr>
          <a:xfrm>
            <a:off x="2570106" y="5201508"/>
            <a:ext cx="905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Thầy và các bạn thật nhiều sức khỏe!</a:t>
            </a:r>
            <a:endParaRPr lang="vi-VN" sz="36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!!Rectangle">
            <a:extLst>
              <a:ext uri="{FF2B5EF4-FFF2-40B4-BE49-F238E27FC236}">
                <a16:creationId xmlns:a16="http://schemas.microsoft.com/office/drawing/2014/main" id="{FC221E9A-12E8-4476-8109-B46C2E09DC3A}"/>
              </a:ext>
            </a:extLst>
          </p:cNvPr>
          <p:cNvGrpSpPr/>
          <p:nvPr/>
        </p:nvGrpSpPr>
        <p:grpSpPr>
          <a:xfrm>
            <a:off x="307775" y="261437"/>
            <a:ext cx="11576450" cy="6335126"/>
            <a:chOff x="307775" y="261437"/>
            <a:chExt cx="11576450" cy="6335126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FF910EC4-64A1-46BB-A3CE-4663DCE398A7}"/>
                </a:ext>
              </a:extLst>
            </p:cNvPr>
            <p:cNvSpPr/>
            <p:nvPr/>
          </p:nvSpPr>
          <p:spPr>
            <a:xfrm>
              <a:off x="307775" y="261437"/>
              <a:ext cx="11576450" cy="63351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5" name="Picture 2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839CDFE-37C9-4005-A01D-F2535AAA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75" y="261437"/>
              <a:ext cx="11576450" cy="632935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!!TextBox 20">
            <a:extLst>
              <a:ext uri="{FF2B5EF4-FFF2-40B4-BE49-F238E27FC236}">
                <a16:creationId xmlns:a16="http://schemas.microsoft.com/office/drawing/2014/main" id="{C372D30E-A362-4FD4-B3E8-88F580F8EB53}"/>
              </a:ext>
            </a:extLst>
          </p:cNvPr>
          <p:cNvSpPr txBox="1"/>
          <p:nvPr/>
        </p:nvSpPr>
        <p:spPr>
          <a:xfrm>
            <a:off x="4485713" y="512703"/>
            <a:ext cx="3230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 DUNG</a:t>
            </a:r>
            <a:endParaRPr lang="vi-VN" sz="4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5E5763-121E-490B-A59E-6D62FB2BCF3E}"/>
              </a:ext>
            </a:extLst>
          </p:cNvPr>
          <p:cNvSpPr txBox="1"/>
          <p:nvPr/>
        </p:nvSpPr>
        <p:spPr>
          <a:xfrm>
            <a:off x="6797963" y="1344319"/>
            <a:ext cx="129210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7200" b="1" dirty="0">
                <a:solidFill>
                  <a:srgbClr val="FF0000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7200" b="1" dirty="0">
              <a:solidFill>
                <a:srgbClr val="FF0000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!!TextBox 36">
            <a:extLst>
              <a:ext uri="{FF2B5EF4-FFF2-40B4-BE49-F238E27FC236}">
                <a16:creationId xmlns:a16="http://schemas.microsoft.com/office/drawing/2014/main" id="{76CA0D50-F102-4D5E-99E7-443D59A1086A}"/>
              </a:ext>
            </a:extLst>
          </p:cNvPr>
          <p:cNvSpPr txBox="1"/>
          <p:nvPr/>
        </p:nvSpPr>
        <p:spPr>
          <a:xfrm>
            <a:off x="7771979" y="1112867"/>
            <a:ext cx="384127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!!TextBox 37">
            <a:extLst>
              <a:ext uri="{FF2B5EF4-FFF2-40B4-BE49-F238E27FC236}">
                <a16:creationId xmlns:a16="http://schemas.microsoft.com/office/drawing/2014/main" id="{F04F146F-4BED-48B6-9094-9F64E6EC9DE1}"/>
              </a:ext>
            </a:extLst>
          </p:cNvPr>
          <p:cNvSpPr txBox="1"/>
          <p:nvPr/>
        </p:nvSpPr>
        <p:spPr>
          <a:xfrm>
            <a:off x="7965410" y="1627089"/>
            <a:ext cx="36478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bài toán, bộ dữ liệu </a:t>
            </a:r>
          </a:p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đề tài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698F55-15D7-4037-8415-B0C0CFB1CDB9}"/>
              </a:ext>
            </a:extLst>
          </p:cNvPr>
          <p:cNvSpPr txBox="1"/>
          <p:nvPr/>
        </p:nvSpPr>
        <p:spPr>
          <a:xfrm>
            <a:off x="6797963" y="3098295"/>
            <a:ext cx="129210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7200" b="1" dirty="0">
                <a:solidFill>
                  <a:schemeClr val="accent2"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7200" b="1" dirty="0">
              <a:solidFill>
                <a:schemeClr val="accent2"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98B9D9-B7A3-478B-9F39-C056AB1BC452}"/>
              </a:ext>
            </a:extLst>
          </p:cNvPr>
          <p:cNvSpPr txBox="1"/>
          <p:nvPr/>
        </p:nvSpPr>
        <p:spPr>
          <a:xfrm>
            <a:off x="7771979" y="2866843"/>
            <a:ext cx="384127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3ECBE5-BAF8-484B-88AF-0EA2682AAE3C}"/>
              </a:ext>
            </a:extLst>
          </p:cNvPr>
          <p:cNvSpPr txBox="1"/>
          <p:nvPr/>
        </p:nvSpPr>
        <p:spPr>
          <a:xfrm>
            <a:off x="7965410" y="3381066"/>
            <a:ext cx="36478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 hành thực nghiệm mô hình</a:t>
            </a:r>
          </a:p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 giá kết quả mô hình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D78E8A-E984-4AE6-8195-29FFD16B1DE1}"/>
              </a:ext>
            </a:extLst>
          </p:cNvPr>
          <p:cNvSpPr txBox="1"/>
          <p:nvPr/>
        </p:nvSpPr>
        <p:spPr>
          <a:xfrm>
            <a:off x="6797963" y="4852271"/>
            <a:ext cx="129210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7200" b="1" dirty="0">
                <a:solidFill>
                  <a:srgbClr val="FFC000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7200" b="1" dirty="0">
              <a:solidFill>
                <a:srgbClr val="FFC000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5DFC3C-7DCF-4823-8C45-8039A9210DE7}"/>
              </a:ext>
            </a:extLst>
          </p:cNvPr>
          <p:cNvSpPr txBox="1"/>
          <p:nvPr/>
        </p:nvSpPr>
        <p:spPr>
          <a:xfrm>
            <a:off x="7771979" y="4620819"/>
            <a:ext cx="384127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157A84-3B2B-4B4F-9A23-C167843829EA}"/>
              </a:ext>
            </a:extLst>
          </p:cNvPr>
          <p:cNvSpPr txBox="1"/>
          <p:nvPr/>
        </p:nvSpPr>
        <p:spPr>
          <a:xfrm>
            <a:off x="7965410" y="5273541"/>
            <a:ext cx="36478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luận, đánh giá kết quả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61437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599706" y="506201"/>
            <a:ext cx="299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Giới Thiệu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769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Toán: </a:t>
            </a:r>
            <a:r>
              <a:rPr lang="en-US" sz="3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biển báo giao thông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7" y="2096653"/>
            <a:ext cx="7518399" cy="831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7CDE5-B801-4AE5-BF53-7FBFA1CBFF9F}"/>
              </a:ext>
            </a:extLst>
          </p:cNvPr>
          <p:cNvSpPr txBox="1"/>
          <p:nvPr/>
        </p:nvSpPr>
        <p:spPr>
          <a:xfrm>
            <a:off x="1930401" y="4899690"/>
            <a:ext cx="106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ea typeface="Fira code" panose="020B0604020202020204" charset="0"/>
                <a:cs typeface="Arial" panose="020B0604020202020204" pitchFamily="34" charset="0"/>
              </a:rPr>
              <a:t>Input</a:t>
            </a:r>
            <a:endParaRPr lang="vi-VN" sz="2800">
              <a:latin typeface="Arial" panose="020B0604020202020204" pitchFamily="34" charset="0"/>
              <a:ea typeface="Fira code" panose="020B060402020202020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24124-CDD9-4D3A-B924-91D1236828A4}"/>
              </a:ext>
            </a:extLst>
          </p:cNvPr>
          <p:cNvSpPr txBox="1"/>
          <p:nvPr/>
        </p:nvSpPr>
        <p:spPr>
          <a:xfrm>
            <a:off x="8883161" y="4899690"/>
            <a:ext cx="130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ea typeface="Fira code" panose="020B0604020202020204" charset="0"/>
                <a:cs typeface="Arial" panose="020B0604020202020204" pitchFamily="34" charset="0"/>
              </a:rPr>
              <a:t>Output</a:t>
            </a:r>
            <a:endParaRPr lang="vi-VN" sz="2800">
              <a:latin typeface="Arial" panose="020B0604020202020204" pitchFamily="34" charset="0"/>
              <a:ea typeface="Fira code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44289-E7C1-49F4-BC86-13EFC584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94" y="2681428"/>
            <a:ext cx="3119539" cy="220519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C7D5DC6-A24C-48B4-BD7E-79594720998E}"/>
              </a:ext>
            </a:extLst>
          </p:cNvPr>
          <p:cNvSpPr/>
          <p:nvPr/>
        </p:nvSpPr>
        <p:spPr>
          <a:xfrm>
            <a:off x="1565565" y="2888096"/>
            <a:ext cx="1791854" cy="1791854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Bức hình biển báo giao thông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FC33F-2785-4848-BCDA-720A205D68BC}"/>
              </a:ext>
            </a:extLst>
          </p:cNvPr>
          <p:cNvSpPr/>
          <p:nvPr/>
        </p:nvSpPr>
        <p:spPr>
          <a:xfrm>
            <a:off x="8639508" y="2888096"/>
            <a:ext cx="1791854" cy="179185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Tên của biển báo giao thông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C31346-9A2C-4AAA-8D68-1B2B85A36613}"/>
              </a:ext>
            </a:extLst>
          </p:cNvPr>
          <p:cNvSpPr/>
          <p:nvPr/>
        </p:nvSpPr>
        <p:spPr>
          <a:xfrm>
            <a:off x="3443649" y="3620655"/>
            <a:ext cx="915915" cy="1754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121DE6-745A-492F-8CE7-2B7037F43836}"/>
              </a:ext>
            </a:extLst>
          </p:cNvPr>
          <p:cNvSpPr/>
          <p:nvPr/>
        </p:nvSpPr>
        <p:spPr>
          <a:xfrm>
            <a:off x="7644463" y="3620655"/>
            <a:ext cx="915915" cy="1754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44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61437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599706" y="506201"/>
            <a:ext cx="299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Giới Thiệu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8" y="1520405"/>
            <a:ext cx="184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8" y="2096653"/>
            <a:ext cx="1662546" cy="831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66A88-EFD9-4A91-A209-54394518C3EF}"/>
              </a:ext>
            </a:extLst>
          </p:cNvPr>
          <p:cNvSpPr txBox="1"/>
          <p:nvPr/>
        </p:nvSpPr>
        <p:spPr>
          <a:xfrm>
            <a:off x="1625601" y="2844754"/>
            <a:ext cx="9818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 dụng những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thức đã học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để giải quyết các vấn đề thực tiễn trong cuộc sống.</a:t>
            </a:r>
          </a:p>
          <a:p>
            <a:pPr algn="just"/>
            <a:endParaRPr lang="en-US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hiều về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trúc, mô hình CNN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sz="2400" b="0" i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vi-VN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vi-VN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mô hình CNN.</a:t>
            </a:r>
          </a:p>
        </p:txBody>
      </p:sp>
    </p:spTree>
    <p:extLst>
      <p:ext uri="{BB962C8B-B14F-4D97-AF65-F5344CB8AC3E}">
        <p14:creationId xmlns:p14="http://schemas.microsoft.com/office/powerpoint/2010/main" val="275950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61437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599706" y="506201"/>
            <a:ext cx="299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Giới Thiệu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210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dữ liệu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8" y="2096654"/>
            <a:ext cx="1893454" cy="82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14EE1-C401-46E9-B9B8-085C0801F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58129"/>
              </p:ext>
            </p:extLst>
          </p:nvPr>
        </p:nvGraphicFramePr>
        <p:xfrm>
          <a:off x="1787233" y="2643991"/>
          <a:ext cx="8645238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619">
                  <a:extLst>
                    <a:ext uri="{9D8B030D-6E8A-4147-A177-3AD203B41FA5}">
                      <a16:colId xmlns:a16="http://schemas.microsoft.com/office/drawing/2014/main" val="2418403943"/>
                    </a:ext>
                  </a:extLst>
                </a:gridCol>
                <a:gridCol w="4322619">
                  <a:extLst>
                    <a:ext uri="{9D8B030D-6E8A-4147-A177-3AD203B41FA5}">
                      <a16:colId xmlns:a16="http://schemas.microsoft.com/office/drawing/2014/main" val="292631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Thông 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Nội 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84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/>
                        <a:t>Tên bộ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German Traffic Sign Recognition Benchmark</a:t>
                      </a:r>
                    </a:p>
                    <a:p>
                      <a:r>
                        <a:rPr lang="vi-VN"/>
                        <a:t>Nguồn: </a:t>
                      </a:r>
                      <a:r>
                        <a:rPr lang="vi-VN">
                          <a:hlinkClick r:id="rId3"/>
                        </a:rPr>
                        <a:t>Kaggle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54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/>
                        <a:t>Chức năng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Nhận dạng biển báo giao thông giúp hỗ trợ phát triển các hệ thống xe tự lái.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8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/>
                        <a:t>Kích thước bộ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Tập Train: 39,209 hình ảnh.</a:t>
                      </a:r>
                    </a:p>
                    <a:p>
                      <a:r>
                        <a:rPr lang="vi-VN"/>
                        <a:t>Tập Test: 12,630 hình ảnh.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8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/>
                        <a:t>Số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5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Tác giả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Johannes Stallkamp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b="0" i="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Marc Schlipsing</a:t>
                      </a:r>
                      <a:r>
                        <a:rPr lang="en-US" sz="1800" b="0" i="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r>
                        <a:rPr lang="vi-VN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Jan Salmen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vi-VN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Christian Igel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39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1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304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bộ dữ liệu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8" y="2096654"/>
            <a:ext cx="2770908" cy="83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!!TextBox">
            <a:extLst>
              <a:ext uri="{FF2B5EF4-FFF2-40B4-BE49-F238E27FC236}">
                <a16:creationId xmlns:a16="http://schemas.microsoft.com/office/drawing/2014/main" id="{889A97EB-63E6-4A44-BF68-7C1C0836FC24}"/>
              </a:ext>
            </a:extLst>
          </p:cNvPr>
          <p:cNvSpPr txBox="1"/>
          <p:nvPr/>
        </p:nvSpPr>
        <p:spPr>
          <a:xfrm>
            <a:off x="794328" y="3132441"/>
            <a:ext cx="3251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ảnh 43 classes ở dạng minh họa rõ nét</a:t>
            </a:r>
            <a:endParaRPr lang="vi-VN" sz="24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!!Visualization" descr="A picture containing colorful, red, different&#10;&#10;Description automatically generated">
            <a:extLst>
              <a:ext uri="{FF2B5EF4-FFF2-40B4-BE49-F238E27FC236}">
                <a16:creationId xmlns:a16="http://schemas.microsoft.com/office/drawing/2014/main" id="{8CF473C3-29D9-462C-8079-EEC17CD5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83" y="1390663"/>
            <a:ext cx="5271171" cy="5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8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304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bộ dữ liệu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8" y="2096654"/>
            <a:ext cx="2770908" cy="83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!!TextBox">
            <a:extLst>
              <a:ext uri="{FF2B5EF4-FFF2-40B4-BE49-F238E27FC236}">
                <a16:creationId xmlns:a16="http://schemas.microsoft.com/office/drawing/2014/main" id="{889A97EB-63E6-4A44-BF68-7C1C0836FC24}"/>
              </a:ext>
            </a:extLst>
          </p:cNvPr>
          <p:cNvSpPr txBox="1"/>
          <p:nvPr/>
        </p:nvSpPr>
        <p:spPr>
          <a:xfrm>
            <a:off x="794328" y="3132441"/>
            <a:ext cx="31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ảnh 43 classes thực tế của bộ dữ liệu</a:t>
            </a:r>
            <a:endParaRPr lang="vi-VN" sz="24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Visualization" descr="A picture containing different, colorful, several&#10;&#10;Description automatically generated">
            <a:extLst>
              <a:ext uri="{FF2B5EF4-FFF2-40B4-BE49-F238E27FC236}">
                <a16:creationId xmlns:a16="http://schemas.microsoft.com/office/drawing/2014/main" id="{625C2858-FE1B-4F38-8D48-178F1DC72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36" y="1369560"/>
            <a:ext cx="5278601" cy="5208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DC5D-6AF3-4BE5-80F8-6D08CE7D78E1}"/>
              </a:ext>
            </a:extLst>
          </p:cNvPr>
          <p:cNvSpPr txBox="1"/>
          <p:nvPr/>
        </p:nvSpPr>
        <p:spPr>
          <a:xfrm>
            <a:off x="807351" y="5086098"/>
            <a:ext cx="368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hình ảnh có shape 30 x 30 x 3</a:t>
            </a:r>
            <a:endParaRPr lang="vi-VN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0E412-9B5E-4A97-9DA1-C5FA4337FAB1}"/>
              </a:ext>
            </a:extLst>
          </p:cNvPr>
          <p:cNvSpPr txBox="1"/>
          <p:nvPr/>
        </p:nvSpPr>
        <p:spPr>
          <a:xfrm>
            <a:off x="2706254" y="583209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Height</a:t>
            </a:r>
            <a:endParaRPr lang="vi-V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ABBA6-3B12-4ACE-A557-20FBD7F23A37}"/>
              </a:ext>
            </a:extLst>
          </p:cNvPr>
          <p:cNvSpPr txBox="1"/>
          <p:nvPr/>
        </p:nvSpPr>
        <p:spPr>
          <a:xfrm>
            <a:off x="3378848" y="4436857"/>
            <a:ext cx="83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Width </a:t>
            </a:r>
            <a:endParaRPr lang="vi-V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FE859-A14C-4D05-9DAA-05ADE6F2624F}"/>
              </a:ext>
            </a:extLst>
          </p:cNvPr>
          <p:cNvSpPr txBox="1"/>
          <p:nvPr/>
        </p:nvSpPr>
        <p:spPr>
          <a:xfrm>
            <a:off x="4010882" y="5832094"/>
            <a:ext cx="95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Channel</a:t>
            </a:r>
            <a:endParaRPr lang="vi-VN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91835A-E832-44A7-A97C-3B0EC629E2B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795313" y="4806189"/>
            <a:ext cx="59208" cy="34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AD9AD-6B95-4E69-A9DE-FEF40B94782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330194" y="5380861"/>
            <a:ext cx="156361" cy="45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AB1443-5CD8-4DDA-8DD1-757527C091A3}"/>
              </a:ext>
            </a:extLst>
          </p:cNvPr>
          <p:cNvCxnSpPr>
            <a:cxnSpLocks/>
          </p:cNvCxnSpPr>
          <p:nvPr/>
        </p:nvCxnSpPr>
        <p:spPr>
          <a:xfrm flipV="1">
            <a:off x="3131127" y="5380861"/>
            <a:ext cx="247721" cy="45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6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4413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mô hình CNN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7" y="2096654"/>
            <a:ext cx="4244753" cy="9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9251E3F-33B2-4A2F-85CA-770D0B533EAC}"/>
              </a:ext>
            </a:extLst>
          </p:cNvPr>
          <p:cNvSpPr/>
          <p:nvPr/>
        </p:nvSpPr>
        <p:spPr>
          <a:xfrm rot="16200000">
            <a:off x="4791721" y="1541672"/>
            <a:ext cx="256006" cy="9196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EC2A2-2234-4127-95D4-DED8E49B1C95}"/>
              </a:ext>
            </a:extLst>
          </p:cNvPr>
          <p:cNvSpPr txBox="1"/>
          <p:nvPr/>
        </p:nvSpPr>
        <p:spPr>
          <a:xfrm>
            <a:off x="3570495" y="617386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  <a:endParaRPr lang="vi-VN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7EDE4-7B4A-41A4-A5AA-74309E3FC826}"/>
              </a:ext>
            </a:extLst>
          </p:cNvPr>
          <p:cNvSpPr txBox="1"/>
          <p:nvPr/>
        </p:nvSpPr>
        <p:spPr>
          <a:xfrm>
            <a:off x="263188" y="5727032"/>
            <a:ext cx="109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(30,30,3)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7641E22-F9F9-46C0-B56B-BEDF4FB9EBE0}"/>
              </a:ext>
            </a:extLst>
          </p:cNvPr>
          <p:cNvSpPr/>
          <p:nvPr/>
        </p:nvSpPr>
        <p:spPr>
          <a:xfrm rot="16200000">
            <a:off x="10555057" y="4569814"/>
            <a:ext cx="278028" cy="2352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2C064-BC6E-488B-9B6D-96F8C9AFFE67}"/>
              </a:ext>
            </a:extLst>
          </p:cNvPr>
          <p:cNvSpPr txBox="1"/>
          <p:nvPr/>
        </p:nvSpPr>
        <p:spPr>
          <a:xfrm>
            <a:off x="9708912" y="5807876"/>
            <a:ext cx="199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vi-VN" sz="240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51D51-DDB0-42A9-BB6A-76056A07D7E3}"/>
              </a:ext>
            </a:extLst>
          </p:cNvPr>
          <p:cNvSpPr txBox="1"/>
          <p:nvPr/>
        </p:nvSpPr>
        <p:spPr>
          <a:xfrm>
            <a:off x="1353734" y="5429676"/>
            <a:ext cx="126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(28,28,32)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56AA6-3EA2-4381-9B54-411E4D4C5736}"/>
              </a:ext>
            </a:extLst>
          </p:cNvPr>
          <p:cNvSpPr txBox="1"/>
          <p:nvPr/>
        </p:nvSpPr>
        <p:spPr>
          <a:xfrm>
            <a:off x="2347348" y="5033231"/>
            <a:ext cx="120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(14,14,32)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7B18DB-D14C-4143-B164-7363D3758C00}"/>
              </a:ext>
            </a:extLst>
          </p:cNvPr>
          <p:cNvSpPr txBox="1"/>
          <p:nvPr/>
        </p:nvSpPr>
        <p:spPr>
          <a:xfrm>
            <a:off x="4262327" y="2788921"/>
            <a:ext cx="198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(3x3) Conv with stride = 1 + ReLU</a:t>
            </a:r>
            <a:endParaRPr lang="vi-VN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6B8A5-4115-4D6A-8261-1032D206585B}"/>
              </a:ext>
            </a:extLst>
          </p:cNvPr>
          <p:cNvSpPr txBox="1"/>
          <p:nvPr/>
        </p:nvSpPr>
        <p:spPr>
          <a:xfrm>
            <a:off x="6513076" y="2777509"/>
            <a:ext cx="124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(2x2) max </a:t>
            </a:r>
          </a:p>
          <a:p>
            <a:pPr algn="ctr"/>
            <a:r>
              <a:rPr lang="en-US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vi-VN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DF2111-F3DB-4157-ACF6-AE24FCF8031A}"/>
              </a:ext>
            </a:extLst>
          </p:cNvPr>
          <p:cNvSpPr txBox="1"/>
          <p:nvPr/>
        </p:nvSpPr>
        <p:spPr>
          <a:xfrm>
            <a:off x="4432851" y="4723847"/>
            <a:ext cx="115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(12,12,64)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FB808B-B985-40EC-8F07-AE654B9E2BD0}"/>
              </a:ext>
            </a:extLst>
          </p:cNvPr>
          <p:cNvSpPr txBox="1"/>
          <p:nvPr/>
        </p:nvSpPr>
        <p:spPr>
          <a:xfrm>
            <a:off x="5767573" y="4584646"/>
            <a:ext cx="94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(6,6,64)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CB355-95D8-44FA-BBF5-72F840D4ECB5}"/>
              </a:ext>
            </a:extLst>
          </p:cNvPr>
          <p:cNvSpPr txBox="1"/>
          <p:nvPr/>
        </p:nvSpPr>
        <p:spPr>
          <a:xfrm>
            <a:off x="8248352" y="4472578"/>
            <a:ext cx="94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(4,4,64)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F1A58829-1185-4FCB-9DE3-1C361842C14C}"/>
              </a:ext>
            </a:extLst>
          </p:cNvPr>
          <p:cNvSpPr/>
          <p:nvPr/>
        </p:nvSpPr>
        <p:spPr>
          <a:xfrm>
            <a:off x="1535115" y="3287248"/>
            <a:ext cx="1152740" cy="2115504"/>
          </a:xfrm>
          <a:prstGeom prst="cube">
            <a:avLst>
              <a:gd name="adj" fmla="val 63333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4FF257AE-0E47-4B3E-B4FE-3AE69ACAF7C5}"/>
              </a:ext>
            </a:extLst>
          </p:cNvPr>
          <p:cNvSpPr/>
          <p:nvPr/>
        </p:nvSpPr>
        <p:spPr>
          <a:xfrm>
            <a:off x="2748074" y="3567404"/>
            <a:ext cx="810123" cy="1446776"/>
          </a:xfrm>
          <a:prstGeom prst="cube">
            <a:avLst>
              <a:gd name="adj" fmla="val 57441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43B8D297-7E03-4913-9A65-AE2E6CB44A34}"/>
              </a:ext>
            </a:extLst>
          </p:cNvPr>
          <p:cNvSpPr/>
          <p:nvPr/>
        </p:nvSpPr>
        <p:spPr>
          <a:xfrm>
            <a:off x="4495378" y="3802408"/>
            <a:ext cx="1155025" cy="912386"/>
          </a:xfrm>
          <a:prstGeom prst="cube">
            <a:avLst>
              <a:gd name="adj" fmla="val 19079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978F5FA-6452-4408-87C6-7244E94BF5D2}"/>
              </a:ext>
            </a:extLst>
          </p:cNvPr>
          <p:cNvSpPr/>
          <p:nvPr/>
        </p:nvSpPr>
        <p:spPr>
          <a:xfrm>
            <a:off x="5714636" y="4010164"/>
            <a:ext cx="1155025" cy="561255"/>
          </a:xfrm>
          <a:prstGeom prst="cube">
            <a:avLst>
              <a:gd name="adj" fmla="val 19079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C6740D89-D8D1-4CED-93EE-3360F3A35762}"/>
              </a:ext>
            </a:extLst>
          </p:cNvPr>
          <p:cNvSpPr/>
          <p:nvPr/>
        </p:nvSpPr>
        <p:spPr>
          <a:xfrm>
            <a:off x="8139461" y="4081449"/>
            <a:ext cx="1262827" cy="369667"/>
          </a:xfrm>
          <a:prstGeom prst="cube">
            <a:avLst>
              <a:gd name="adj" fmla="val 30069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47CF1058-45ED-449C-BDDF-CC3A3F8E43AD}"/>
              </a:ext>
            </a:extLst>
          </p:cNvPr>
          <p:cNvSpPr/>
          <p:nvPr/>
        </p:nvSpPr>
        <p:spPr>
          <a:xfrm>
            <a:off x="5271166" y="1431429"/>
            <a:ext cx="516477" cy="1387762"/>
          </a:xfrm>
          <a:prstGeom prst="cube">
            <a:avLst>
              <a:gd name="adj" fmla="val 94125"/>
            </a:avLst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1C202D8D-6071-481B-B29B-12BC21EF9EE9}"/>
              </a:ext>
            </a:extLst>
          </p:cNvPr>
          <p:cNvSpPr/>
          <p:nvPr/>
        </p:nvSpPr>
        <p:spPr>
          <a:xfrm>
            <a:off x="6876979" y="1402603"/>
            <a:ext cx="516477" cy="1387762"/>
          </a:xfrm>
          <a:prstGeom prst="cube">
            <a:avLst>
              <a:gd name="adj" fmla="val 94125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832B06-3D01-4E96-9554-85319D09DE86}"/>
              </a:ext>
            </a:extLst>
          </p:cNvPr>
          <p:cNvSpPr txBox="1"/>
          <p:nvPr/>
        </p:nvSpPr>
        <p:spPr>
          <a:xfrm>
            <a:off x="8262381" y="3567404"/>
            <a:ext cx="14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 data</a:t>
            </a:r>
            <a:endParaRPr lang="vi-VN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BBA5C9C-CB17-42DB-8F6D-22F94070BDC3}"/>
              </a:ext>
            </a:extLst>
          </p:cNvPr>
          <p:cNvGrpSpPr/>
          <p:nvPr/>
        </p:nvGrpSpPr>
        <p:grpSpPr>
          <a:xfrm>
            <a:off x="368864" y="2689996"/>
            <a:ext cx="1105285" cy="3097676"/>
            <a:chOff x="664139" y="2689996"/>
            <a:chExt cx="1105285" cy="3097676"/>
          </a:xfrm>
        </p:grpSpPr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178A044A-699F-4504-8FAE-A5D1DDE8D230}"/>
                </a:ext>
              </a:extLst>
            </p:cNvPr>
            <p:cNvSpPr/>
            <p:nvPr/>
          </p:nvSpPr>
          <p:spPr>
            <a:xfrm>
              <a:off x="664139" y="2689996"/>
              <a:ext cx="1105285" cy="3097676"/>
            </a:xfrm>
            <a:prstGeom prst="cube">
              <a:avLst>
                <a:gd name="adj" fmla="val 94125"/>
              </a:avLst>
            </a:prstGeom>
            <a:solidFill>
              <a:srgbClr val="00B0F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5699C9-4986-4614-9FC9-1A4EC6FD13C3}"/>
                </a:ext>
              </a:extLst>
            </p:cNvPr>
            <p:cNvSpPr txBox="1"/>
            <p:nvPr/>
          </p:nvSpPr>
          <p:spPr>
            <a:xfrm>
              <a:off x="865039" y="4081784"/>
              <a:ext cx="82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vi-VN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EDE5AB2-9782-48C6-8E2B-27617057E491}"/>
              </a:ext>
            </a:extLst>
          </p:cNvPr>
          <p:cNvSpPr txBox="1"/>
          <p:nvPr/>
        </p:nvSpPr>
        <p:spPr>
          <a:xfrm>
            <a:off x="11078042" y="3334387"/>
            <a:ext cx="93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2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vi-VN">
              <a:solidFill>
                <a:srgbClr val="332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23545A-76D2-42CC-880D-4A3D5EB62178}"/>
              </a:ext>
            </a:extLst>
          </p:cNvPr>
          <p:cNvGrpSpPr/>
          <p:nvPr/>
        </p:nvGrpSpPr>
        <p:grpSpPr>
          <a:xfrm>
            <a:off x="9170166" y="2524365"/>
            <a:ext cx="2830450" cy="3062863"/>
            <a:chOff x="8522466" y="2524365"/>
            <a:chExt cx="2830450" cy="306286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5FE188-2480-4A86-8D2E-8347F3A0BB08}"/>
                </a:ext>
              </a:extLst>
            </p:cNvPr>
            <p:cNvSpPr/>
            <p:nvPr/>
          </p:nvSpPr>
          <p:spPr>
            <a:xfrm>
              <a:off x="8955606" y="2941546"/>
              <a:ext cx="115503" cy="2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3001B7-B40D-4FDE-B803-1BAB32821EF9}"/>
                </a:ext>
              </a:extLst>
            </p:cNvPr>
            <p:cNvSpPr/>
            <p:nvPr/>
          </p:nvSpPr>
          <p:spPr>
            <a:xfrm>
              <a:off x="9692143" y="3386551"/>
              <a:ext cx="115503" cy="1764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5E51E996-CAFF-4AA9-B5F4-70C72F247D1E}"/>
                </a:ext>
              </a:extLst>
            </p:cNvPr>
            <p:cNvSpPr/>
            <p:nvPr/>
          </p:nvSpPr>
          <p:spPr>
            <a:xfrm>
              <a:off x="9160026" y="4206240"/>
              <a:ext cx="435981" cy="24487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C0F630-E262-4D8A-81BE-4397D4D7D349}"/>
                </a:ext>
              </a:extLst>
            </p:cNvPr>
            <p:cNvCxnSpPr>
              <a:stCxn id="68" idx="0"/>
              <a:endCxn id="69" idx="0"/>
            </p:cNvCxnSpPr>
            <p:nvPr/>
          </p:nvCxnSpPr>
          <p:spPr>
            <a:xfrm>
              <a:off x="9013358" y="2941546"/>
              <a:ext cx="736537" cy="4450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E9071DF-E642-49D0-906D-621E4819F5EF}"/>
                </a:ext>
              </a:extLst>
            </p:cNvPr>
            <p:cNvCxnSpPr>
              <a:cxnSpLocks/>
              <a:stCxn id="68" idx="2"/>
              <a:endCxn id="69" idx="2"/>
            </p:cNvCxnSpPr>
            <p:nvPr/>
          </p:nvCxnSpPr>
          <p:spPr>
            <a:xfrm flipV="1">
              <a:off x="9013358" y="5151344"/>
              <a:ext cx="736537" cy="4358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86E16-CA4B-46CF-9EB2-4FB803160891}"/>
                </a:ext>
              </a:extLst>
            </p:cNvPr>
            <p:cNvSpPr txBox="1"/>
            <p:nvPr/>
          </p:nvSpPr>
          <p:spPr>
            <a:xfrm>
              <a:off x="8522466" y="2524365"/>
              <a:ext cx="98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(1,1024)</a:t>
              </a:r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E23B1D-3937-48C3-865D-95E73DF8724F}"/>
                </a:ext>
              </a:extLst>
            </p:cNvPr>
            <p:cNvSpPr txBox="1"/>
            <p:nvPr/>
          </p:nvSpPr>
          <p:spPr>
            <a:xfrm>
              <a:off x="9449785" y="5198570"/>
              <a:ext cx="770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(1,64)</a:t>
              </a:r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3E5249E-6B7A-4CDF-AF45-CFAA0E5D2AB1}"/>
                </a:ext>
              </a:extLst>
            </p:cNvPr>
            <p:cNvSpPr/>
            <p:nvPr/>
          </p:nvSpPr>
          <p:spPr>
            <a:xfrm>
              <a:off x="10912039" y="3775362"/>
              <a:ext cx="115503" cy="1106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45CD5AA9-2A85-40E4-95AD-C1C016EF44F5}"/>
                </a:ext>
              </a:extLst>
            </p:cNvPr>
            <p:cNvSpPr/>
            <p:nvPr/>
          </p:nvSpPr>
          <p:spPr>
            <a:xfrm>
              <a:off x="9960278" y="4206240"/>
              <a:ext cx="875753" cy="244876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181BBD-978F-483B-A560-037EF5FE1423}"/>
                </a:ext>
              </a:extLst>
            </p:cNvPr>
            <p:cNvSpPr txBox="1"/>
            <p:nvPr/>
          </p:nvSpPr>
          <p:spPr>
            <a:xfrm>
              <a:off x="10582146" y="4905493"/>
              <a:ext cx="770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(1,43)</a:t>
              </a:r>
              <a:endParaRPr lang="vi-V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B65B917-754F-4178-A410-73B561FA30A8}"/>
                </a:ext>
              </a:extLst>
            </p:cNvPr>
            <p:cNvSpPr txBox="1"/>
            <p:nvPr/>
          </p:nvSpPr>
          <p:spPr>
            <a:xfrm>
              <a:off x="8987390" y="3899189"/>
              <a:ext cx="793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vi-VN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6F284B-E42A-41B2-81A1-3F52325FF703}"/>
                </a:ext>
              </a:extLst>
            </p:cNvPr>
            <p:cNvSpPr txBox="1"/>
            <p:nvPr/>
          </p:nvSpPr>
          <p:spPr>
            <a:xfrm>
              <a:off x="9839598" y="3903734"/>
              <a:ext cx="1055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Softmax</a:t>
              </a:r>
              <a:endParaRPr lang="vi-VN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85BA13E-9290-4647-B0C5-2C8DB2511F46}"/>
                </a:ext>
              </a:extLst>
            </p:cNvPr>
            <p:cNvCxnSpPr>
              <a:cxnSpLocks/>
              <a:stCxn id="69" idx="2"/>
              <a:endCxn id="86" idx="2"/>
            </p:cNvCxnSpPr>
            <p:nvPr/>
          </p:nvCxnSpPr>
          <p:spPr>
            <a:xfrm flipV="1">
              <a:off x="9749895" y="4881993"/>
              <a:ext cx="1219896" cy="2693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AA4002-3905-4DC6-AE54-1288F5D927E3}"/>
                </a:ext>
              </a:extLst>
            </p:cNvPr>
            <p:cNvCxnSpPr>
              <a:cxnSpLocks/>
              <a:stCxn id="86" idx="0"/>
              <a:endCxn id="69" idx="0"/>
            </p:cNvCxnSpPr>
            <p:nvPr/>
          </p:nvCxnSpPr>
          <p:spPr>
            <a:xfrm flipH="1" flipV="1">
              <a:off x="9749895" y="3386551"/>
              <a:ext cx="1219896" cy="3888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9" name="Cube 98">
            <a:extLst>
              <a:ext uri="{FF2B5EF4-FFF2-40B4-BE49-F238E27FC236}">
                <a16:creationId xmlns:a16="http://schemas.microsoft.com/office/drawing/2014/main" id="{31F5A233-4866-4B1D-A223-5DC46C8C2203}"/>
              </a:ext>
            </a:extLst>
          </p:cNvPr>
          <p:cNvSpPr/>
          <p:nvPr/>
        </p:nvSpPr>
        <p:spPr>
          <a:xfrm>
            <a:off x="3612471" y="3573877"/>
            <a:ext cx="810123" cy="1446776"/>
          </a:xfrm>
          <a:prstGeom prst="cube">
            <a:avLst>
              <a:gd name="adj" fmla="val 57441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C5A1904A-297D-4C8E-A44F-984C0BD618BD}"/>
              </a:ext>
            </a:extLst>
          </p:cNvPr>
          <p:cNvSpPr/>
          <p:nvPr/>
        </p:nvSpPr>
        <p:spPr>
          <a:xfrm>
            <a:off x="6926349" y="4010164"/>
            <a:ext cx="1155025" cy="561255"/>
          </a:xfrm>
          <a:prstGeom prst="cube">
            <a:avLst>
              <a:gd name="adj" fmla="val 19079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3BA9A6C-BA62-4DA9-BD18-BE1AE582CA3D}"/>
              </a:ext>
            </a:extLst>
          </p:cNvPr>
          <p:cNvSpPr/>
          <p:nvPr/>
        </p:nvSpPr>
        <p:spPr>
          <a:xfrm>
            <a:off x="8486704" y="1396175"/>
            <a:ext cx="516477" cy="1387762"/>
          </a:xfrm>
          <a:prstGeom prst="cube">
            <a:avLst>
              <a:gd name="adj" fmla="val 94125"/>
            </a:avLst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E05AB58-E600-4D83-AA15-F4A1B3659983}"/>
              </a:ext>
            </a:extLst>
          </p:cNvPr>
          <p:cNvSpPr txBox="1"/>
          <p:nvPr/>
        </p:nvSpPr>
        <p:spPr>
          <a:xfrm>
            <a:off x="8000999" y="2787188"/>
            <a:ext cx="138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pPr algn="ctr"/>
            <a:r>
              <a:rPr lang="en-US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= 0.25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7635DA-3270-4441-80A7-913F2F2DDE29}"/>
              </a:ext>
            </a:extLst>
          </p:cNvPr>
          <p:cNvSpPr txBox="1"/>
          <p:nvPr/>
        </p:nvSpPr>
        <p:spPr>
          <a:xfrm>
            <a:off x="3376857" y="5029357"/>
            <a:ext cx="120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(14,14,32)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B59F5E-62FE-4892-B873-B82E8618195F}"/>
              </a:ext>
            </a:extLst>
          </p:cNvPr>
          <p:cNvSpPr txBox="1"/>
          <p:nvPr/>
        </p:nvSpPr>
        <p:spPr>
          <a:xfrm>
            <a:off x="7003743" y="4571338"/>
            <a:ext cx="94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(6,6,64)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3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Rectangle">
            <a:extLst>
              <a:ext uri="{FF2B5EF4-FFF2-40B4-BE49-F238E27FC236}">
                <a16:creationId xmlns:a16="http://schemas.microsoft.com/office/drawing/2014/main" id="{FF910EC4-64A1-46BB-A3CE-4663DCE398A7}"/>
              </a:ext>
            </a:extLst>
          </p:cNvPr>
          <p:cNvSpPr/>
          <p:nvPr/>
        </p:nvSpPr>
        <p:spPr>
          <a:xfrm>
            <a:off x="307775" y="242965"/>
            <a:ext cx="11576450" cy="633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53400-CED1-4109-BEFE-2C3F745A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161" y="6127748"/>
            <a:ext cx="2743200" cy="365125"/>
          </a:xfrm>
        </p:spPr>
        <p:txBody>
          <a:bodyPr/>
          <a:lstStyle/>
          <a:p>
            <a:r>
              <a:rPr lang="vi-VN" sz="18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!!TextBox 36">
            <a:extLst>
              <a:ext uri="{FF2B5EF4-FFF2-40B4-BE49-F238E27FC236}">
                <a16:creationId xmlns:a16="http://schemas.microsoft.com/office/drawing/2014/main" id="{1B481FCF-9221-4A48-9441-AF53AFE88535}"/>
              </a:ext>
            </a:extLst>
          </p:cNvPr>
          <p:cNvSpPr txBox="1"/>
          <p:nvPr/>
        </p:nvSpPr>
        <p:spPr>
          <a:xfrm>
            <a:off x="4211777" y="506201"/>
            <a:ext cx="3786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Thực nghiệm</a:t>
            </a:r>
          </a:p>
        </p:txBody>
      </p:sp>
      <p:sp>
        <p:nvSpPr>
          <p:cNvPr id="4" name="!!TextBox 37">
            <a:extLst>
              <a:ext uri="{FF2B5EF4-FFF2-40B4-BE49-F238E27FC236}">
                <a16:creationId xmlns:a16="http://schemas.microsoft.com/office/drawing/2014/main" id="{B538F92B-1E08-4A35-937B-BF40CB3AC69C}"/>
              </a:ext>
            </a:extLst>
          </p:cNvPr>
          <p:cNvSpPr txBox="1"/>
          <p:nvPr/>
        </p:nvSpPr>
        <p:spPr>
          <a:xfrm>
            <a:off x="720437" y="1520405"/>
            <a:ext cx="3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mô hình</a:t>
            </a:r>
            <a:endParaRPr lang="vi-VN" sz="32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7EFF-1D5F-41DE-BE58-31108AEAD0A3}"/>
              </a:ext>
            </a:extLst>
          </p:cNvPr>
          <p:cNvSpPr/>
          <p:nvPr/>
        </p:nvSpPr>
        <p:spPr>
          <a:xfrm>
            <a:off x="794327" y="2096654"/>
            <a:ext cx="3417449" cy="83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!!Picture">
            <a:extLst>
              <a:ext uri="{FF2B5EF4-FFF2-40B4-BE49-F238E27FC236}">
                <a16:creationId xmlns:a16="http://schemas.microsoft.com/office/drawing/2014/main" id="{E3712901-2DB6-44F9-9E62-745B5C46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38" y="1413380"/>
            <a:ext cx="7096125" cy="42672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4C5F504-C0C6-4F08-9332-10F797192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2" y="2400511"/>
            <a:ext cx="3502024" cy="395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A04A4-57DB-44B3-8CD9-4B685B21A25E}"/>
              </a:ext>
            </a:extLst>
          </p:cNvPr>
          <p:cNvSpPr txBox="1"/>
          <p:nvPr/>
        </p:nvSpPr>
        <p:spPr>
          <a:xfrm>
            <a:off x="4505325" y="5867400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tổng cộng 124,715 parameters cần phải học.</a:t>
            </a:r>
            <a:endParaRPr lang="vi-VN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4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510</Words>
  <Application>Microsoft Office PowerPoint</Application>
  <PresentationFormat>Widescreen</PresentationFormat>
  <Paragraphs>144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Đức Thể</dc:creator>
  <cp:lastModifiedBy>Phạm Đức Thể</cp:lastModifiedBy>
  <cp:revision>93</cp:revision>
  <dcterms:created xsi:type="dcterms:W3CDTF">2021-07-13T05:21:02Z</dcterms:created>
  <dcterms:modified xsi:type="dcterms:W3CDTF">2021-07-18T04:11:27Z</dcterms:modified>
</cp:coreProperties>
</file>